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2"/>
  </p:notesMasterIdLst>
  <p:handoutMasterIdLst>
    <p:handoutMasterId r:id="rId13"/>
  </p:handoutMasterIdLst>
  <p:sldIdLst>
    <p:sldId id="256" r:id="rId5"/>
    <p:sldId id="257" r:id="rId6"/>
    <p:sldId id="260" r:id="rId7"/>
    <p:sldId id="261" r:id="rId8"/>
    <p:sldId id="263" r:id="rId9"/>
    <p:sldId id="274" r:id="rId10"/>
    <p:sldId id="27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22" autoAdjust="0"/>
    <p:restoredTop sz="86432" autoAdjust="0"/>
  </p:normalViewPr>
  <p:slideViewPr>
    <p:cSldViewPr snapToGrid="0">
      <p:cViewPr varScale="1">
        <p:scale>
          <a:sx n="94" d="100"/>
          <a:sy n="94" d="100"/>
        </p:scale>
        <p:origin x="84" y="18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6/12/2023</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6/12/2023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34" name="Content Placeholder 3">
            <a:extLst>
              <a:ext uri="{FF2B5EF4-FFF2-40B4-BE49-F238E27FC236}">
                <a16:creationId xmlns:a16="http://schemas.microsoft.com/office/drawing/2014/main" id="{C1979EE6-6944-48F0-87CE-65E90A3ACC71}"/>
              </a:ext>
            </a:extLst>
          </p:cNvPr>
          <p:cNvSpPr>
            <a:spLocks noGrp="1"/>
          </p:cNvSpPr>
          <p:nvPr>
            <p:ph sz="quarter" idx="33"/>
          </p:nvPr>
        </p:nvSpPr>
        <p:spPr>
          <a:xfrm>
            <a:off x="6433647"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433312"/>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218499"/>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Yemi99/project-raffle"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37.svg"/><Relationship Id="rId2" Type="http://schemas.openxmlformats.org/officeDocument/2006/relationships/image" Target="../media/image32.png"/><Relationship Id="rId1" Type="http://schemas.openxmlformats.org/officeDocument/2006/relationships/slideLayout" Target="../slideLayouts/slideLayout8.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825674" y="1327759"/>
            <a:ext cx="4989628" cy="1929505"/>
          </a:xfrm>
        </p:spPr>
        <p:txBody>
          <a:bodyPr/>
          <a:lstStyle/>
          <a:p>
            <a:r>
              <a:rPr lang="en-US" dirty="0"/>
              <a:t>Project raffle</a:t>
            </a:r>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838934" y="3257263"/>
            <a:ext cx="4989628" cy="942203"/>
          </a:xfrm>
        </p:spPr>
        <p:txBody>
          <a:bodyPr>
            <a:normAutofit fontScale="92500" lnSpcReduction="20000"/>
          </a:bodyPr>
          <a:lstStyle/>
          <a:p>
            <a:r>
              <a:rPr lang="en-US" dirty="0"/>
              <a:t>Matt Kania</a:t>
            </a:r>
          </a:p>
          <a:p>
            <a:r>
              <a:rPr lang="en-US" dirty="0"/>
              <a:t>Adeyemi Thomas</a:t>
            </a:r>
          </a:p>
          <a:p>
            <a:r>
              <a:rPr lang="en-US" dirty="0"/>
              <a:t>Colin Cheesman</a:t>
            </a:r>
          </a:p>
        </p:txBody>
      </p:sp>
    </p:spTree>
    <p:extLst>
      <p:ext uri="{BB962C8B-B14F-4D97-AF65-F5344CB8AC3E}">
        <p14:creationId xmlns:p14="http://schemas.microsoft.com/office/powerpoint/2010/main" val="4041433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1021623" y="2210810"/>
            <a:ext cx="4579970" cy="538038"/>
          </a:xfrm>
        </p:spPr>
        <p:txBody>
          <a:bodyPr/>
          <a:lstStyle/>
          <a:p>
            <a:r>
              <a:rPr lang="en-US" dirty="0"/>
              <a:t>PROJECT SUMMARY</a:t>
            </a:r>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1034661" y="2747550"/>
            <a:ext cx="5309918" cy="2872039"/>
          </a:xfrm>
        </p:spPr>
        <p:txBody>
          <a:bodyPr/>
          <a:lstStyle/>
          <a:p>
            <a:r>
              <a:rPr lang="en-US" dirty="0"/>
              <a:t>We built a decentralized raffle app using solidity.  Off-chain online raffles are traditionally hard to trust, but with blockchain we can introduce transparency (and reduce the cost of any intermediaries) into processes that involve randomly selecting a winner. While our solution applies to a three-person for-profit raffle, the technology can be applied to several areas (fundraising, dividing groups, casino games, etc.). </a:t>
            </a:r>
          </a:p>
        </p:txBody>
      </p:sp>
      <p:pic>
        <p:nvPicPr>
          <p:cNvPr id="116" name="Picture Placeholder 115" descr="A group of people in a room">
            <a:extLst>
              <a:ext uri="{FF2B5EF4-FFF2-40B4-BE49-F238E27FC236}">
                <a16:creationId xmlns:a16="http://schemas.microsoft.com/office/drawing/2014/main" id="{2F0ECB9B-426D-40BC-918A-2C82968A05C8}"/>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7663453" y="1433033"/>
            <a:ext cx="3527091" cy="3463540"/>
          </a:xfrm>
        </p:spPr>
      </p:pic>
      <p:sp>
        <p:nvSpPr>
          <p:cNvPr id="10" name="Footer Placeholder 9">
            <a:extLst>
              <a:ext uri="{FF2B5EF4-FFF2-40B4-BE49-F238E27FC236}">
                <a16:creationId xmlns:a16="http://schemas.microsoft.com/office/drawing/2014/main" id="{B2981E3D-54C8-4A85-9DAB-CE41C50EA30D}"/>
              </a:ext>
            </a:extLst>
          </p:cNvPr>
          <p:cNvSpPr>
            <a:spLocks noGrp="1"/>
          </p:cNvSpPr>
          <p:nvPr>
            <p:ph type="ftr" sz="quarter" idx="3"/>
          </p:nvPr>
        </p:nvSpPr>
        <p:spPr>
          <a:xfrm rot="5400000">
            <a:off x="10541127" y="1408176"/>
            <a:ext cx="2770499" cy="365125"/>
          </a:xfrm>
        </p:spPr>
        <p:txBody>
          <a:bodyPr/>
          <a:lstStyle/>
          <a:p>
            <a:r>
              <a:rPr lang="en-US" dirty="0"/>
              <a:t>PROJECT RAFFLE</a:t>
            </a:r>
          </a:p>
        </p:txBody>
      </p:sp>
      <p:sp>
        <p:nvSpPr>
          <p:cNvPr id="11" name="Slide Number Placeholder 10">
            <a:extLst>
              <a:ext uri="{FF2B5EF4-FFF2-40B4-BE49-F238E27FC236}">
                <a16:creationId xmlns:a16="http://schemas.microsoft.com/office/drawing/2014/main" id="{122A69A8-1CA3-486A-A675-DB22FF0D4A7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a:t>
            </a:fld>
            <a:endParaRPr lang="en-US" dirty="0"/>
          </a:p>
        </p:txBody>
      </p:sp>
      <p:sp>
        <p:nvSpPr>
          <p:cNvPr id="35" name="Date Placeholder 34">
            <a:extLst>
              <a:ext uri="{FF2B5EF4-FFF2-40B4-BE49-F238E27FC236}">
                <a16:creationId xmlns:a16="http://schemas.microsoft.com/office/drawing/2014/main" id="{3802946B-CCE3-410C-94E7-47B2DFBB5F71}"/>
              </a:ext>
            </a:extLst>
          </p:cNvPr>
          <p:cNvSpPr>
            <a:spLocks noGrp="1"/>
          </p:cNvSpPr>
          <p:nvPr>
            <p:ph type="dt" sz="half" idx="2"/>
          </p:nvPr>
        </p:nvSpPr>
        <p:spPr>
          <a:xfrm rot="5400000">
            <a:off x="10595991" y="5074920"/>
            <a:ext cx="2647667" cy="365125"/>
          </a:xfrm>
        </p:spPr>
        <p:txBody>
          <a:bodyPr/>
          <a:lstStyle/>
          <a:p>
            <a:r>
              <a:rPr lang="en-US" dirty="0"/>
              <a:t>JUNE 12, 2023</a:t>
            </a:r>
          </a:p>
        </p:txBody>
      </p:sp>
    </p:spTree>
    <p:extLst>
      <p:ext uri="{BB962C8B-B14F-4D97-AF65-F5344CB8AC3E}">
        <p14:creationId xmlns:p14="http://schemas.microsoft.com/office/powerpoint/2010/main" val="2184235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4196218" y="690802"/>
            <a:ext cx="4936277" cy="575890"/>
          </a:xfrm>
        </p:spPr>
        <p:txBody>
          <a:bodyPr/>
          <a:lstStyle/>
          <a:p>
            <a:r>
              <a:rPr lang="en-US" dirty="0"/>
              <a:t>OUR APPROACH</a:t>
            </a:r>
          </a:p>
        </p:txBody>
      </p:sp>
      <p:pic>
        <p:nvPicPr>
          <p:cNvPr id="42" name="Picture Placeholder 41" descr="box icon">
            <a:extLst>
              <a:ext uri="{FF2B5EF4-FFF2-40B4-BE49-F238E27FC236}">
                <a16:creationId xmlns:a16="http://schemas.microsoft.com/office/drawing/2014/main" id="{7A0C5CE6-9CA6-4807-B23A-A4F89C0310D2}"/>
              </a:ext>
            </a:extLst>
          </p:cNvPr>
          <p:cNvPicPr>
            <a:picLocks noGrp="1" noChangeAspect="1"/>
          </p:cNvPicPr>
          <p:nvPr>
            <p:ph type="pic" sz="quarter" idx="26"/>
          </p:nvPr>
        </p:nvPicPr>
        <p:blipFill>
          <a:blip r:embed="rId2"/>
          <a:srcRect l="375" r="375"/>
          <a:stretch>
            <a:fillRect/>
          </a:stretch>
        </p:blipFill>
        <p:spPr>
          <a:prstGeom prst="rect">
            <a:avLst/>
          </a:prstGeom>
        </p:spPr>
      </p:pic>
      <p:sp>
        <p:nvSpPr>
          <p:cNvPr id="76" name="Text Placeholder 75">
            <a:extLst>
              <a:ext uri="{FF2B5EF4-FFF2-40B4-BE49-F238E27FC236}">
                <a16:creationId xmlns:a16="http://schemas.microsoft.com/office/drawing/2014/main" id="{E239EA0A-BE2A-46D5-876A-5614B0A7CF0F}"/>
              </a:ext>
            </a:extLst>
          </p:cNvPr>
          <p:cNvSpPr>
            <a:spLocks noGrp="1"/>
          </p:cNvSpPr>
          <p:nvPr>
            <p:ph type="body" sz="quarter" idx="12"/>
          </p:nvPr>
        </p:nvSpPr>
        <p:spPr>
          <a:xfrm>
            <a:off x="4190069" y="2568679"/>
            <a:ext cx="3008631" cy="348162"/>
          </a:xfrm>
        </p:spPr>
        <p:txBody>
          <a:bodyPr/>
          <a:lstStyle/>
          <a:p>
            <a:r>
              <a:rPr lang="en-US" dirty="0"/>
              <a:t>SMART CONTRACTS</a:t>
            </a:r>
          </a:p>
        </p:txBody>
      </p:sp>
      <p:sp>
        <p:nvSpPr>
          <p:cNvPr id="77" name="Text Placeholder 76">
            <a:extLst>
              <a:ext uri="{FF2B5EF4-FFF2-40B4-BE49-F238E27FC236}">
                <a16:creationId xmlns:a16="http://schemas.microsoft.com/office/drawing/2014/main" id="{92FDC44E-20CB-4210-8DA6-F83A46B39520}"/>
              </a:ext>
            </a:extLst>
          </p:cNvPr>
          <p:cNvSpPr>
            <a:spLocks noGrp="1"/>
          </p:cNvSpPr>
          <p:nvPr>
            <p:ph type="body" sz="quarter" idx="13"/>
          </p:nvPr>
        </p:nvSpPr>
        <p:spPr>
          <a:xfrm>
            <a:off x="4190069" y="2861988"/>
            <a:ext cx="3008630" cy="636682"/>
          </a:xfrm>
        </p:spPr>
        <p:txBody>
          <a:bodyPr/>
          <a:lstStyle/>
          <a:p>
            <a:r>
              <a:rPr lang="en-ZA" dirty="0"/>
              <a:t>One to collect money, assign a winner and distribute the winners. Another to generate a random number to select the winner.  Deployed on Remix. </a:t>
            </a:r>
            <a:endParaRPr lang="en-US" dirty="0"/>
          </a:p>
        </p:txBody>
      </p:sp>
      <p:pic>
        <p:nvPicPr>
          <p:cNvPr id="43" name="Picture Placeholder 42" descr="market icon">
            <a:extLst>
              <a:ext uri="{FF2B5EF4-FFF2-40B4-BE49-F238E27FC236}">
                <a16:creationId xmlns:a16="http://schemas.microsoft.com/office/drawing/2014/main" id="{68703471-66FD-4701-B79F-C054E717F50D}"/>
              </a:ext>
            </a:extLst>
          </p:cNvPr>
          <p:cNvPicPr>
            <a:picLocks noGrp="1" noChangeAspect="1"/>
          </p:cNvPicPr>
          <p:nvPr>
            <p:ph type="pic" sz="quarter" idx="27"/>
          </p:nvPr>
        </p:nvPicPr>
        <p:blipFill>
          <a:blip r:embed="rId3"/>
          <a:srcRect/>
          <a:stretch>
            <a:fillRect/>
          </a:stretch>
        </p:blipFill>
        <p:spPr>
          <a:prstGeom prst="rect">
            <a:avLst/>
          </a:prstGeom>
        </p:spPr>
      </p:pic>
      <p:sp>
        <p:nvSpPr>
          <p:cNvPr id="97" name="Text Placeholder 96">
            <a:extLst>
              <a:ext uri="{FF2B5EF4-FFF2-40B4-BE49-F238E27FC236}">
                <a16:creationId xmlns:a16="http://schemas.microsoft.com/office/drawing/2014/main" id="{1C9BBBD5-3078-4A97-8E7D-F5F839845BD1}"/>
              </a:ext>
            </a:extLst>
          </p:cNvPr>
          <p:cNvSpPr>
            <a:spLocks noGrp="1"/>
          </p:cNvSpPr>
          <p:nvPr>
            <p:ph type="body" sz="quarter" idx="21"/>
          </p:nvPr>
        </p:nvSpPr>
        <p:spPr>
          <a:xfrm>
            <a:off x="7913979" y="2568679"/>
            <a:ext cx="3008631" cy="348162"/>
          </a:xfrm>
        </p:spPr>
        <p:txBody>
          <a:bodyPr/>
          <a:lstStyle/>
          <a:p>
            <a:r>
              <a:rPr lang="en-US" dirty="0" err="1"/>
              <a:t>Chainlink</a:t>
            </a:r>
            <a:r>
              <a:rPr lang="en-US" dirty="0"/>
              <a:t> VRF</a:t>
            </a:r>
          </a:p>
        </p:txBody>
      </p:sp>
      <p:sp>
        <p:nvSpPr>
          <p:cNvPr id="96" name="Text Placeholder 95">
            <a:extLst>
              <a:ext uri="{FF2B5EF4-FFF2-40B4-BE49-F238E27FC236}">
                <a16:creationId xmlns:a16="http://schemas.microsoft.com/office/drawing/2014/main" id="{CDBDA856-8CC1-449E-B621-022F99358F0B}"/>
              </a:ext>
            </a:extLst>
          </p:cNvPr>
          <p:cNvSpPr>
            <a:spLocks noGrp="1"/>
          </p:cNvSpPr>
          <p:nvPr>
            <p:ph type="body" sz="quarter" idx="20"/>
          </p:nvPr>
        </p:nvSpPr>
        <p:spPr>
          <a:xfrm>
            <a:off x="7913979" y="2861988"/>
            <a:ext cx="3008630" cy="636682"/>
          </a:xfrm>
        </p:spPr>
        <p:txBody>
          <a:bodyPr/>
          <a:lstStyle/>
          <a:p>
            <a:r>
              <a:rPr lang="en-ZA" dirty="0"/>
              <a:t>A decentralized oracle network that allows us to generate a truly random number to pick a winner.</a:t>
            </a:r>
          </a:p>
        </p:txBody>
      </p:sp>
      <p:pic>
        <p:nvPicPr>
          <p:cNvPr id="45" name="Picture Placeholder 44" descr="clipboard with check list icon">
            <a:extLst>
              <a:ext uri="{FF2B5EF4-FFF2-40B4-BE49-F238E27FC236}">
                <a16:creationId xmlns:a16="http://schemas.microsoft.com/office/drawing/2014/main" id="{C8D7F118-FF46-4EA6-8CB0-7A7F32EA9B67}"/>
              </a:ext>
            </a:extLst>
          </p:cNvPr>
          <p:cNvPicPr>
            <a:picLocks noGrp="1" noChangeAspect="1"/>
          </p:cNvPicPr>
          <p:nvPr>
            <p:ph type="pic" sz="quarter" idx="28"/>
          </p:nvPr>
        </p:nvPicPr>
        <p:blipFill>
          <a:blip r:embed="rId4"/>
          <a:srcRect l="375" r="375"/>
          <a:stretch>
            <a:fillRect/>
          </a:stretch>
        </p:blipFill>
        <p:spPr>
          <a:prstGeom prst="rect">
            <a:avLst/>
          </a:prstGeom>
        </p:spPr>
      </p:pic>
      <p:sp>
        <p:nvSpPr>
          <p:cNvPr id="99" name="Text Placeholder 98">
            <a:extLst>
              <a:ext uri="{FF2B5EF4-FFF2-40B4-BE49-F238E27FC236}">
                <a16:creationId xmlns:a16="http://schemas.microsoft.com/office/drawing/2014/main" id="{3A32E54C-621B-48BA-A803-164046E2AE65}"/>
              </a:ext>
            </a:extLst>
          </p:cNvPr>
          <p:cNvSpPr>
            <a:spLocks noGrp="1"/>
          </p:cNvSpPr>
          <p:nvPr>
            <p:ph type="body" sz="quarter" idx="23"/>
          </p:nvPr>
        </p:nvSpPr>
        <p:spPr>
          <a:xfrm>
            <a:off x="4190069" y="5044309"/>
            <a:ext cx="3008631" cy="348162"/>
          </a:xfrm>
        </p:spPr>
        <p:txBody>
          <a:bodyPr/>
          <a:lstStyle/>
          <a:p>
            <a:r>
              <a:rPr lang="en-US" dirty="0" err="1"/>
              <a:t>Metamask</a:t>
            </a:r>
            <a:endParaRPr lang="en-US" dirty="0"/>
          </a:p>
        </p:txBody>
      </p:sp>
      <p:sp>
        <p:nvSpPr>
          <p:cNvPr id="98" name="Text Placeholder 97">
            <a:extLst>
              <a:ext uri="{FF2B5EF4-FFF2-40B4-BE49-F238E27FC236}">
                <a16:creationId xmlns:a16="http://schemas.microsoft.com/office/drawing/2014/main" id="{01AED438-7299-4DC8-9DD9-BA1D41DA9675}"/>
              </a:ext>
            </a:extLst>
          </p:cNvPr>
          <p:cNvSpPr>
            <a:spLocks noGrp="1"/>
          </p:cNvSpPr>
          <p:nvPr>
            <p:ph type="body" sz="quarter" idx="22"/>
          </p:nvPr>
        </p:nvSpPr>
        <p:spPr>
          <a:xfrm>
            <a:off x="4190069" y="5337618"/>
            <a:ext cx="3008630" cy="636682"/>
          </a:xfrm>
        </p:spPr>
        <p:txBody>
          <a:bodyPr/>
          <a:lstStyle/>
          <a:p>
            <a:r>
              <a:rPr lang="en-ZA" dirty="0"/>
              <a:t>Our selected crypto wallet to hold the digital currencies needed to fund the smart contracts. </a:t>
            </a:r>
          </a:p>
        </p:txBody>
      </p:sp>
      <p:pic>
        <p:nvPicPr>
          <p:cNvPr id="44" name="Picture Placeholder 43" descr="two people talking icon">
            <a:extLst>
              <a:ext uri="{FF2B5EF4-FFF2-40B4-BE49-F238E27FC236}">
                <a16:creationId xmlns:a16="http://schemas.microsoft.com/office/drawing/2014/main" id="{32FDE888-33A7-493E-A23F-0EAAB9E10952}"/>
              </a:ext>
            </a:extLst>
          </p:cNvPr>
          <p:cNvPicPr>
            <a:picLocks noGrp="1" noChangeAspect="1"/>
          </p:cNvPicPr>
          <p:nvPr>
            <p:ph type="pic" sz="quarter" idx="29"/>
          </p:nvPr>
        </p:nvPicPr>
        <p:blipFill>
          <a:blip r:embed="rId5"/>
          <a:srcRect t="131" b="131"/>
          <a:stretch>
            <a:fillRect/>
          </a:stretch>
        </p:blipFill>
        <p:spPr>
          <a:xfrm>
            <a:off x="7906631" y="4298696"/>
            <a:ext cx="603504" cy="603504"/>
          </a:xfrm>
          <a:prstGeom prst="rect">
            <a:avLst/>
          </a:prstGeom>
        </p:spPr>
      </p:pic>
      <p:sp>
        <p:nvSpPr>
          <p:cNvPr id="101" name="Text Placeholder 100">
            <a:extLst>
              <a:ext uri="{FF2B5EF4-FFF2-40B4-BE49-F238E27FC236}">
                <a16:creationId xmlns:a16="http://schemas.microsoft.com/office/drawing/2014/main" id="{9B8F2F1C-23A5-48F0-83ED-64D9A8A3E43E}"/>
              </a:ext>
            </a:extLst>
          </p:cNvPr>
          <p:cNvSpPr>
            <a:spLocks noGrp="1"/>
          </p:cNvSpPr>
          <p:nvPr>
            <p:ph type="body" sz="quarter" idx="25"/>
          </p:nvPr>
        </p:nvSpPr>
        <p:spPr>
          <a:xfrm>
            <a:off x="7913980" y="5047681"/>
            <a:ext cx="3008631" cy="348162"/>
          </a:xfrm>
        </p:spPr>
        <p:txBody>
          <a:bodyPr/>
          <a:lstStyle/>
          <a:p>
            <a:r>
              <a:rPr lang="en-US" dirty="0" err="1"/>
              <a:t>Sepolia</a:t>
            </a:r>
            <a:r>
              <a:rPr lang="en-US" dirty="0"/>
              <a:t> </a:t>
            </a:r>
            <a:r>
              <a:rPr lang="en-US" dirty="0" err="1"/>
              <a:t>testnet</a:t>
            </a:r>
            <a:endParaRPr lang="en-US" dirty="0"/>
          </a:p>
        </p:txBody>
      </p:sp>
      <p:sp>
        <p:nvSpPr>
          <p:cNvPr id="100" name="Text Placeholder 99">
            <a:extLst>
              <a:ext uri="{FF2B5EF4-FFF2-40B4-BE49-F238E27FC236}">
                <a16:creationId xmlns:a16="http://schemas.microsoft.com/office/drawing/2014/main" id="{16B8F8D8-59B2-406F-94E0-04DFD90B8D0C}"/>
              </a:ext>
            </a:extLst>
          </p:cNvPr>
          <p:cNvSpPr>
            <a:spLocks noGrp="1"/>
          </p:cNvSpPr>
          <p:nvPr>
            <p:ph type="body" sz="quarter" idx="24"/>
          </p:nvPr>
        </p:nvSpPr>
        <p:spPr>
          <a:xfrm>
            <a:off x="7913980" y="5340990"/>
            <a:ext cx="3008630" cy="636682"/>
          </a:xfrm>
        </p:spPr>
        <p:txBody>
          <a:bodyPr/>
          <a:lstStyle/>
          <a:p>
            <a:r>
              <a:rPr lang="en-ZA" dirty="0"/>
              <a:t>LINK tokens (similar to Wei) are used to pay node operators for retrieving data (</a:t>
            </a:r>
            <a:r>
              <a:rPr lang="en-ZA" dirty="0" err="1"/>
              <a:t>Chainlink</a:t>
            </a:r>
            <a:r>
              <a:rPr lang="en-ZA" dirty="0"/>
              <a:t>) . LINK is available via </a:t>
            </a:r>
            <a:r>
              <a:rPr lang="en-ZA" dirty="0" err="1"/>
              <a:t>sepolia</a:t>
            </a:r>
            <a:r>
              <a:rPr lang="en-ZA" dirty="0"/>
              <a:t> </a:t>
            </a:r>
            <a:r>
              <a:rPr lang="en-ZA" dirty="0" err="1"/>
              <a:t>testnet</a:t>
            </a:r>
            <a:r>
              <a:rPr lang="en-ZA" dirty="0"/>
              <a:t>. </a:t>
            </a:r>
          </a:p>
        </p:txBody>
      </p:sp>
      <p:sp>
        <p:nvSpPr>
          <p:cNvPr id="19" name="Footer Placeholder 18">
            <a:extLst>
              <a:ext uri="{FF2B5EF4-FFF2-40B4-BE49-F238E27FC236}">
                <a16:creationId xmlns:a16="http://schemas.microsoft.com/office/drawing/2014/main" id="{65EC8A42-193D-43A9-B162-8977ADBDB35A}"/>
              </a:ext>
            </a:extLst>
          </p:cNvPr>
          <p:cNvSpPr>
            <a:spLocks noGrp="1"/>
          </p:cNvSpPr>
          <p:nvPr>
            <p:ph type="ftr" sz="quarter" idx="3"/>
          </p:nvPr>
        </p:nvSpPr>
        <p:spPr>
          <a:xfrm rot="5400000">
            <a:off x="10541127" y="1408176"/>
            <a:ext cx="2770499" cy="365125"/>
          </a:xfrm>
        </p:spPr>
        <p:txBody>
          <a:bodyPr/>
          <a:lstStyle/>
          <a:p>
            <a:r>
              <a:rPr lang="en-US" dirty="0"/>
              <a:t>Project raffle</a:t>
            </a:r>
          </a:p>
        </p:txBody>
      </p:sp>
      <p:sp>
        <p:nvSpPr>
          <p:cNvPr id="20" name="Slide Number Placeholder 19">
            <a:extLst>
              <a:ext uri="{FF2B5EF4-FFF2-40B4-BE49-F238E27FC236}">
                <a16:creationId xmlns:a16="http://schemas.microsoft.com/office/drawing/2014/main" id="{3DD70FC9-BBF2-4AF1-9A64-0FB9216835C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3</a:t>
            </a:fld>
            <a:endParaRPr lang="en-US" dirty="0"/>
          </a:p>
        </p:txBody>
      </p:sp>
      <p:sp>
        <p:nvSpPr>
          <p:cNvPr id="41" name="Date Placeholder 40">
            <a:extLst>
              <a:ext uri="{FF2B5EF4-FFF2-40B4-BE49-F238E27FC236}">
                <a16:creationId xmlns:a16="http://schemas.microsoft.com/office/drawing/2014/main" id="{0B1681CB-9789-4D10-B109-32AB0A0751E0}"/>
              </a:ext>
            </a:extLst>
          </p:cNvPr>
          <p:cNvSpPr>
            <a:spLocks noGrp="1"/>
          </p:cNvSpPr>
          <p:nvPr>
            <p:ph type="dt" sz="half" idx="2"/>
          </p:nvPr>
        </p:nvSpPr>
        <p:spPr>
          <a:xfrm rot="5400000">
            <a:off x="10595991" y="5074920"/>
            <a:ext cx="2647667" cy="365125"/>
          </a:xfrm>
        </p:spPr>
        <p:txBody>
          <a:bodyPr/>
          <a:lstStyle/>
          <a:p>
            <a:r>
              <a:rPr lang="en-US" dirty="0"/>
              <a:t>June 12, 2023</a:t>
            </a:r>
          </a:p>
        </p:txBody>
      </p:sp>
    </p:spTree>
    <p:extLst>
      <p:ext uri="{BB962C8B-B14F-4D97-AF65-F5344CB8AC3E}">
        <p14:creationId xmlns:p14="http://schemas.microsoft.com/office/powerpoint/2010/main" val="1968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Placeholder 38">
            <a:extLst>
              <a:ext uri="{FF2B5EF4-FFF2-40B4-BE49-F238E27FC236}">
                <a16:creationId xmlns:a16="http://schemas.microsoft.com/office/drawing/2014/main" id="{2B0040E8-BBFE-4B5E-9ADF-88F6C234CBAB}"/>
              </a:ext>
            </a:extLst>
          </p:cNvPr>
          <p:cNvSpPr>
            <a:spLocks noGrp="1"/>
          </p:cNvSpPr>
          <p:nvPr>
            <p:ph type="body" sz="quarter" idx="22"/>
          </p:nvPr>
        </p:nvSpPr>
        <p:spPr>
          <a:xfrm>
            <a:off x="2854995" y="1590738"/>
            <a:ext cx="5824073" cy="937523"/>
          </a:xfrm>
        </p:spPr>
        <p:txBody>
          <a:bodyPr/>
          <a:lstStyle/>
          <a:p>
            <a:r>
              <a:rPr lang="en-US" sz="2600" u="sng" dirty="0">
                <a:hlinkClick r:id="rId2">
                  <a:extLst>
                    <a:ext uri="{A12FA001-AC4F-418D-AE19-62706E023703}">
                      <ahyp:hlinkClr xmlns:ahyp="http://schemas.microsoft.com/office/drawing/2018/hyperlinkcolor" val="tx"/>
                    </a:ext>
                  </a:extLst>
                </a:hlinkClick>
              </a:rPr>
              <a:t>CLICK HERE FOR PROJECT</a:t>
            </a:r>
            <a:r>
              <a:rPr lang="en-US" sz="2600" u="sng" dirty="0"/>
              <a:t> REPO</a:t>
            </a:r>
            <a:endParaRPr lang="en-ZA" sz="2600" u="sng" dirty="0"/>
          </a:p>
        </p:txBody>
      </p:sp>
      <p:sp>
        <p:nvSpPr>
          <p:cNvPr id="3" name="Footer Placeholder 2">
            <a:extLst>
              <a:ext uri="{FF2B5EF4-FFF2-40B4-BE49-F238E27FC236}">
                <a16:creationId xmlns:a16="http://schemas.microsoft.com/office/drawing/2014/main" id="{7B218AC5-F86F-4C67-A6CE-942AB696BD82}"/>
              </a:ext>
            </a:extLst>
          </p:cNvPr>
          <p:cNvSpPr>
            <a:spLocks noGrp="1"/>
          </p:cNvSpPr>
          <p:nvPr>
            <p:ph type="ftr" sz="quarter" idx="3"/>
          </p:nvPr>
        </p:nvSpPr>
        <p:spPr>
          <a:xfrm rot="5400000">
            <a:off x="10541127" y="1408176"/>
            <a:ext cx="2770499" cy="365125"/>
          </a:xfrm>
        </p:spPr>
        <p:txBody>
          <a:bodyPr/>
          <a:lstStyle/>
          <a:p>
            <a:r>
              <a:rPr lang="en-US" dirty="0"/>
              <a:t>Project raffle</a:t>
            </a:r>
          </a:p>
        </p:txBody>
      </p:sp>
      <p:sp>
        <p:nvSpPr>
          <p:cNvPr id="4" name="Slide Number Placeholder 3">
            <a:extLst>
              <a:ext uri="{FF2B5EF4-FFF2-40B4-BE49-F238E27FC236}">
                <a16:creationId xmlns:a16="http://schemas.microsoft.com/office/drawing/2014/main" id="{EBF20B7A-39DA-4D7C-96BB-B2A9565A4D7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4</a:t>
            </a:fld>
            <a:endParaRPr lang="en-US" dirty="0"/>
          </a:p>
        </p:txBody>
      </p:sp>
      <p:sp>
        <p:nvSpPr>
          <p:cNvPr id="44" name="Date Placeholder 43">
            <a:extLst>
              <a:ext uri="{FF2B5EF4-FFF2-40B4-BE49-F238E27FC236}">
                <a16:creationId xmlns:a16="http://schemas.microsoft.com/office/drawing/2014/main" id="{1D14AAB3-2E60-4AAE-8C5D-843AD9A98BE6}"/>
              </a:ext>
            </a:extLst>
          </p:cNvPr>
          <p:cNvSpPr>
            <a:spLocks noGrp="1"/>
          </p:cNvSpPr>
          <p:nvPr>
            <p:ph type="dt" sz="half" idx="2"/>
          </p:nvPr>
        </p:nvSpPr>
        <p:spPr>
          <a:xfrm rot="5400000">
            <a:off x="10595991" y="5074920"/>
            <a:ext cx="2647667" cy="365125"/>
          </a:xfrm>
        </p:spPr>
        <p:txBody>
          <a:bodyPr/>
          <a:lstStyle/>
          <a:p>
            <a:r>
              <a:rPr lang="en-US" dirty="0"/>
              <a:t>June 12, 2023</a:t>
            </a:r>
          </a:p>
        </p:txBody>
      </p:sp>
    </p:spTree>
    <p:extLst>
      <p:ext uri="{BB962C8B-B14F-4D97-AF65-F5344CB8AC3E}">
        <p14:creationId xmlns:p14="http://schemas.microsoft.com/office/powerpoint/2010/main" val="2011919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4BB0BCF4-9D20-4758-AE5E-FC431503F671}"/>
              </a:ext>
            </a:extLst>
          </p:cNvPr>
          <p:cNvSpPr>
            <a:spLocks noGrp="1"/>
          </p:cNvSpPr>
          <p:nvPr>
            <p:ph type="title"/>
          </p:nvPr>
        </p:nvSpPr>
        <p:spPr>
          <a:xfrm>
            <a:off x="965511" y="760406"/>
            <a:ext cx="5424988" cy="579245"/>
          </a:xfrm>
        </p:spPr>
        <p:txBody>
          <a:bodyPr/>
          <a:lstStyle/>
          <a:p>
            <a:r>
              <a:rPr lang="en-US" dirty="0"/>
              <a:t>NEXT STEPS</a:t>
            </a:r>
          </a:p>
        </p:txBody>
      </p:sp>
      <p:sp>
        <p:nvSpPr>
          <p:cNvPr id="40" name="Text Placeholder 39">
            <a:extLst>
              <a:ext uri="{FF2B5EF4-FFF2-40B4-BE49-F238E27FC236}">
                <a16:creationId xmlns:a16="http://schemas.microsoft.com/office/drawing/2014/main" id="{F09B50DC-B299-47D5-8FBF-8BB1F764A59C}"/>
              </a:ext>
            </a:extLst>
          </p:cNvPr>
          <p:cNvSpPr>
            <a:spLocks noGrp="1"/>
          </p:cNvSpPr>
          <p:nvPr>
            <p:ph type="body" sz="quarter" idx="12"/>
          </p:nvPr>
        </p:nvSpPr>
        <p:spPr>
          <a:xfrm>
            <a:off x="965511" y="3417877"/>
            <a:ext cx="2806280" cy="365125"/>
          </a:xfrm>
        </p:spPr>
        <p:txBody>
          <a:bodyPr/>
          <a:lstStyle/>
          <a:p>
            <a:r>
              <a:rPr lang="en-ZA" dirty="0"/>
              <a:t>Integrate</a:t>
            </a:r>
          </a:p>
        </p:txBody>
      </p:sp>
      <p:sp>
        <p:nvSpPr>
          <p:cNvPr id="41" name="Text Placeholder 40">
            <a:extLst>
              <a:ext uri="{FF2B5EF4-FFF2-40B4-BE49-F238E27FC236}">
                <a16:creationId xmlns:a16="http://schemas.microsoft.com/office/drawing/2014/main" id="{5B2431E2-5AF0-49F8-8C0F-52F1C1171866}"/>
              </a:ext>
            </a:extLst>
          </p:cNvPr>
          <p:cNvSpPr>
            <a:spLocks noGrp="1"/>
          </p:cNvSpPr>
          <p:nvPr>
            <p:ph type="body" sz="quarter" idx="13"/>
          </p:nvPr>
        </p:nvSpPr>
        <p:spPr>
          <a:xfrm>
            <a:off x="965511" y="3766050"/>
            <a:ext cx="2806280" cy="1148945"/>
          </a:xfrm>
        </p:spPr>
        <p:txBody>
          <a:bodyPr/>
          <a:lstStyle/>
          <a:p>
            <a:r>
              <a:rPr lang="en-US" dirty="0"/>
              <a:t>Our random number generator smart contract into our raffle smart contract. </a:t>
            </a:r>
          </a:p>
        </p:txBody>
      </p:sp>
      <p:sp>
        <p:nvSpPr>
          <p:cNvPr id="42" name="Text Placeholder 41">
            <a:extLst>
              <a:ext uri="{FF2B5EF4-FFF2-40B4-BE49-F238E27FC236}">
                <a16:creationId xmlns:a16="http://schemas.microsoft.com/office/drawing/2014/main" id="{974545B8-60BB-4D0D-8EE6-4D20EFAB711B}"/>
              </a:ext>
            </a:extLst>
          </p:cNvPr>
          <p:cNvSpPr>
            <a:spLocks noGrp="1"/>
          </p:cNvSpPr>
          <p:nvPr>
            <p:ph type="body" sz="quarter" idx="14"/>
          </p:nvPr>
        </p:nvSpPr>
        <p:spPr>
          <a:xfrm>
            <a:off x="4514520" y="3400925"/>
            <a:ext cx="2806280" cy="365125"/>
          </a:xfrm>
        </p:spPr>
        <p:txBody>
          <a:bodyPr/>
          <a:lstStyle/>
          <a:p>
            <a:r>
              <a:rPr lang="en-ZA" dirty="0"/>
              <a:t>Test</a:t>
            </a:r>
          </a:p>
        </p:txBody>
      </p:sp>
      <p:sp>
        <p:nvSpPr>
          <p:cNvPr id="43" name="Text Placeholder 42">
            <a:extLst>
              <a:ext uri="{FF2B5EF4-FFF2-40B4-BE49-F238E27FC236}">
                <a16:creationId xmlns:a16="http://schemas.microsoft.com/office/drawing/2014/main" id="{947754CF-0306-43C0-AAC6-F0E44B385D40}"/>
              </a:ext>
            </a:extLst>
          </p:cNvPr>
          <p:cNvSpPr>
            <a:spLocks noGrp="1"/>
          </p:cNvSpPr>
          <p:nvPr>
            <p:ph type="body" sz="quarter" idx="15"/>
          </p:nvPr>
        </p:nvSpPr>
        <p:spPr>
          <a:xfrm>
            <a:off x="4514520" y="3749098"/>
            <a:ext cx="2806280" cy="1148945"/>
          </a:xfrm>
        </p:spPr>
        <p:txBody>
          <a:bodyPr/>
          <a:lstStyle/>
          <a:p>
            <a:r>
              <a:rPr lang="en-US" dirty="0"/>
              <a:t>We believe we should test the product with a small group before releasing to a broader group (given people’s money would be at stake). </a:t>
            </a:r>
          </a:p>
        </p:txBody>
      </p:sp>
      <p:sp>
        <p:nvSpPr>
          <p:cNvPr id="44" name="Text Placeholder 43">
            <a:extLst>
              <a:ext uri="{FF2B5EF4-FFF2-40B4-BE49-F238E27FC236}">
                <a16:creationId xmlns:a16="http://schemas.microsoft.com/office/drawing/2014/main" id="{08BF14CB-16F9-4C81-89C6-D1803D9FF6C5}"/>
              </a:ext>
            </a:extLst>
          </p:cNvPr>
          <p:cNvSpPr>
            <a:spLocks noGrp="1"/>
          </p:cNvSpPr>
          <p:nvPr>
            <p:ph type="body" sz="quarter" idx="16"/>
          </p:nvPr>
        </p:nvSpPr>
        <p:spPr>
          <a:xfrm>
            <a:off x="8063529" y="3400925"/>
            <a:ext cx="2692240" cy="365125"/>
          </a:xfrm>
        </p:spPr>
        <p:txBody>
          <a:bodyPr/>
          <a:lstStyle/>
          <a:p>
            <a:r>
              <a:rPr lang="en-ZA" dirty="0"/>
              <a:t>Apply</a:t>
            </a:r>
          </a:p>
        </p:txBody>
      </p:sp>
      <p:sp>
        <p:nvSpPr>
          <p:cNvPr id="45" name="Text Placeholder 44">
            <a:extLst>
              <a:ext uri="{FF2B5EF4-FFF2-40B4-BE49-F238E27FC236}">
                <a16:creationId xmlns:a16="http://schemas.microsoft.com/office/drawing/2014/main" id="{BF20205F-2E3B-455D-AD51-19DBA042B695}"/>
              </a:ext>
            </a:extLst>
          </p:cNvPr>
          <p:cNvSpPr>
            <a:spLocks noGrp="1"/>
          </p:cNvSpPr>
          <p:nvPr>
            <p:ph type="body" sz="quarter" idx="17"/>
          </p:nvPr>
        </p:nvSpPr>
        <p:spPr>
          <a:xfrm>
            <a:off x="8063529" y="3749098"/>
            <a:ext cx="2692240" cy="1148945"/>
          </a:xfrm>
        </p:spPr>
        <p:txBody>
          <a:bodyPr/>
          <a:lstStyle/>
          <a:p>
            <a:r>
              <a:rPr lang="en-US" dirty="0"/>
              <a:t>We built this with a raffle in mind, but we could apply this technology to areas like fundraising, other types of gambling, and more. </a:t>
            </a:r>
          </a:p>
        </p:txBody>
      </p:sp>
      <p:sp>
        <p:nvSpPr>
          <p:cNvPr id="3" name="Footer Placeholder 2">
            <a:extLst>
              <a:ext uri="{FF2B5EF4-FFF2-40B4-BE49-F238E27FC236}">
                <a16:creationId xmlns:a16="http://schemas.microsoft.com/office/drawing/2014/main" id="{2E0E4B4A-B5D3-478E-8BA4-CF2034B5271A}"/>
              </a:ext>
            </a:extLst>
          </p:cNvPr>
          <p:cNvSpPr>
            <a:spLocks noGrp="1"/>
          </p:cNvSpPr>
          <p:nvPr>
            <p:ph type="ftr" sz="quarter" idx="3"/>
          </p:nvPr>
        </p:nvSpPr>
        <p:spPr>
          <a:xfrm rot="5400000">
            <a:off x="10541127" y="1408176"/>
            <a:ext cx="2770499" cy="365125"/>
          </a:xfrm>
        </p:spPr>
        <p:txBody>
          <a:bodyPr/>
          <a:lstStyle/>
          <a:p>
            <a:r>
              <a:rPr lang="en-US" dirty="0"/>
              <a:t>Project raffle</a:t>
            </a:r>
          </a:p>
        </p:txBody>
      </p:sp>
      <p:sp>
        <p:nvSpPr>
          <p:cNvPr id="4" name="Slide Number Placeholder 3">
            <a:extLst>
              <a:ext uri="{FF2B5EF4-FFF2-40B4-BE49-F238E27FC236}">
                <a16:creationId xmlns:a16="http://schemas.microsoft.com/office/drawing/2014/main" id="{0A7569EA-9732-4A17-BF57-C64DBC5B9EE1}"/>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5</a:t>
            </a:fld>
            <a:endParaRPr lang="en-US" dirty="0"/>
          </a:p>
        </p:txBody>
      </p:sp>
      <p:sp>
        <p:nvSpPr>
          <p:cNvPr id="35" name="Date Placeholder 34">
            <a:extLst>
              <a:ext uri="{FF2B5EF4-FFF2-40B4-BE49-F238E27FC236}">
                <a16:creationId xmlns:a16="http://schemas.microsoft.com/office/drawing/2014/main" id="{34FB5AB1-B6AF-48F2-8193-1762B21100E5}"/>
              </a:ext>
            </a:extLst>
          </p:cNvPr>
          <p:cNvSpPr>
            <a:spLocks noGrp="1"/>
          </p:cNvSpPr>
          <p:nvPr>
            <p:ph type="dt" sz="half" idx="2"/>
          </p:nvPr>
        </p:nvSpPr>
        <p:spPr>
          <a:xfrm rot="5400000">
            <a:off x="10595991" y="5074920"/>
            <a:ext cx="2647667" cy="365125"/>
          </a:xfrm>
        </p:spPr>
        <p:txBody>
          <a:bodyPr/>
          <a:lstStyle/>
          <a:p>
            <a:r>
              <a:rPr lang="en-US" dirty="0"/>
              <a:t>June 12, 2023</a:t>
            </a:r>
          </a:p>
        </p:txBody>
      </p:sp>
      <p:cxnSp>
        <p:nvCxnSpPr>
          <p:cNvPr id="12" name="Straight Connector 11">
            <a:extLst>
              <a:ext uri="{FF2B5EF4-FFF2-40B4-BE49-F238E27FC236}">
                <a16:creationId xmlns:a16="http://schemas.microsoft.com/office/drawing/2014/main" id="{82E4A9E0-B9B8-477E-BAB2-C435AE05A5C3}"/>
              </a:ext>
              <a:ext uri="{C183D7F6-B498-43B3-948B-1728B52AA6E4}">
                <adec:decorative xmlns:adec="http://schemas.microsoft.com/office/drawing/2017/decorative" val="1"/>
              </a:ext>
            </a:extLst>
          </p:cNvPr>
          <p:cNvCxnSpPr>
            <a:cxnSpLocks/>
          </p:cNvCxnSpPr>
          <p:nvPr/>
        </p:nvCxnSpPr>
        <p:spPr>
          <a:xfrm>
            <a:off x="2668225" y="2771218"/>
            <a:ext cx="65900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4D367819-9C54-4A3B-90AC-2B4EEEBCCDF3}"/>
              </a:ext>
              <a:ext uri="{C183D7F6-B498-43B3-948B-1728B52AA6E4}">
                <adec:decorative xmlns:adec="http://schemas.microsoft.com/office/drawing/2017/decorative" val="1"/>
              </a:ext>
            </a:extLst>
          </p:cNvPr>
          <p:cNvSpPr/>
          <p:nvPr/>
        </p:nvSpPr>
        <p:spPr>
          <a:xfrm>
            <a:off x="1895812" y="2298379"/>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EB2FC54-BDCC-433E-9F5F-4479FEC4CB11}"/>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69077" y="2471644"/>
            <a:ext cx="599148" cy="599148"/>
          </a:xfrm>
          <a:prstGeom prst="rect">
            <a:avLst/>
          </a:prstGeom>
        </p:spPr>
      </p:pic>
      <p:sp>
        <p:nvSpPr>
          <p:cNvPr id="15" name="Oval 14">
            <a:extLst>
              <a:ext uri="{FF2B5EF4-FFF2-40B4-BE49-F238E27FC236}">
                <a16:creationId xmlns:a16="http://schemas.microsoft.com/office/drawing/2014/main" id="{FF42323A-F1D2-482E-AE8B-36FC42FCE778}"/>
              </a:ext>
              <a:ext uri="{C183D7F6-B498-43B3-948B-1728B52AA6E4}">
                <adec:decorative xmlns:adec="http://schemas.microsoft.com/office/drawing/2017/decorative" val="1"/>
              </a:ext>
            </a:extLst>
          </p:cNvPr>
          <p:cNvSpPr/>
          <p:nvPr/>
        </p:nvSpPr>
        <p:spPr>
          <a:xfrm>
            <a:off x="5444821" y="2298379"/>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Graphic 15">
            <a:extLst>
              <a:ext uri="{FF2B5EF4-FFF2-40B4-BE49-F238E27FC236}">
                <a16:creationId xmlns:a16="http://schemas.microsoft.com/office/drawing/2014/main" id="{4F06236B-DDE6-47A9-8020-9F1D55DB8D8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18086" y="2471644"/>
            <a:ext cx="599148" cy="599148"/>
          </a:xfrm>
          <a:prstGeom prst="rect">
            <a:avLst/>
          </a:prstGeom>
        </p:spPr>
      </p:pic>
      <p:sp>
        <p:nvSpPr>
          <p:cNvPr id="17" name="Oval 16">
            <a:extLst>
              <a:ext uri="{FF2B5EF4-FFF2-40B4-BE49-F238E27FC236}">
                <a16:creationId xmlns:a16="http://schemas.microsoft.com/office/drawing/2014/main" id="{CD56C48C-948A-41FB-A293-F6907B595BCF}"/>
              </a:ext>
              <a:ext uri="{C183D7F6-B498-43B3-948B-1728B52AA6E4}">
                <adec:decorative xmlns:adec="http://schemas.microsoft.com/office/drawing/2017/decorative" val="1"/>
              </a:ext>
            </a:extLst>
          </p:cNvPr>
          <p:cNvSpPr/>
          <p:nvPr/>
        </p:nvSpPr>
        <p:spPr>
          <a:xfrm>
            <a:off x="8936810" y="2298379"/>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Graphic 17">
            <a:extLst>
              <a:ext uri="{FF2B5EF4-FFF2-40B4-BE49-F238E27FC236}">
                <a16:creationId xmlns:a16="http://schemas.microsoft.com/office/drawing/2014/main" id="{9228EBB1-292A-4381-80B0-8545A1B5757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10075" y="2471644"/>
            <a:ext cx="599148" cy="599148"/>
          </a:xfrm>
          <a:prstGeom prst="rect">
            <a:avLst/>
          </a:prstGeom>
        </p:spPr>
      </p:pic>
    </p:spTree>
    <p:extLst>
      <p:ext uri="{BB962C8B-B14F-4D97-AF65-F5344CB8AC3E}">
        <p14:creationId xmlns:p14="http://schemas.microsoft.com/office/powerpoint/2010/main" val="2590226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8A6AD16E-8FB5-4AC7-941E-313FBED6044E}"/>
              </a:ext>
            </a:extLst>
          </p:cNvPr>
          <p:cNvSpPr>
            <a:spLocks noGrp="1"/>
          </p:cNvSpPr>
          <p:nvPr>
            <p:ph type="title"/>
          </p:nvPr>
        </p:nvSpPr>
        <p:spPr>
          <a:xfrm>
            <a:off x="5679441" y="1259911"/>
            <a:ext cx="5124189" cy="492302"/>
          </a:xfrm>
        </p:spPr>
        <p:txBody>
          <a:bodyPr/>
          <a:lstStyle/>
          <a:p>
            <a:r>
              <a:rPr lang="en-US" dirty="0"/>
              <a:t>Summary</a:t>
            </a:r>
          </a:p>
        </p:txBody>
      </p:sp>
      <p:sp>
        <p:nvSpPr>
          <p:cNvPr id="22" name="Text Placeholder 21">
            <a:extLst>
              <a:ext uri="{FF2B5EF4-FFF2-40B4-BE49-F238E27FC236}">
                <a16:creationId xmlns:a16="http://schemas.microsoft.com/office/drawing/2014/main" id="{A3F3E4C8-A3E9-4D1E-AAF8-A6C4EF21F04E}"/>
              </a:ext>
            </a:extLst>
          </p:cNvPr>
          <p:cNvSpPr>
            <a:spLocks noGrp="1"/>
          </p:cNvSpPr>
          <p:nvPr>
            <p:ph type="body" sz="quarter" idx="14"/>
          </p:nvPr>
        </p:nvSpPr>
        <p:spPr>
          <a:xfrm>
            <a:off x="5679441" y="1752212"/>
            <a:ext cx="4856479" cy="2413388"/>
          </a:xfrm>
        </p:spPr>
        <p:txBody>
          <a:bodyPr/>
          <a:lstStyle/>
          <a:p>
            <a:r>
              <a:rPr lang="en-US" dirty="0"/>
              <a:t>We believe we’ve built the basic skeleton of a technology that has strong potential across a number of areas. There are a lot of online use cases for selecting someone truly random. With more time we will continue to develop the smart contract so that it seamlessly introduce randomness, has more customizability, an appealing front-end, and perhaps greater focus on a niche area. </a:t>
            </a:r>
          </a:p>
        </p:txBody>
      </p:sp>
      <p:sp>
        <p:nvSpPr>
          <p:cNvPr id="11" name="Footer Placeholder 10">
            <a:extLst>
              <a:ext uri="{FF2B5EF4-FFF2-40B4-BE49-F238E27FC236}">
                <a16:creationId xmlns:a16="http://schemas.microsoft.com/office/drawing/2014/main" id="{A2EB208E-E68C-4B43-8AD1-6B9A7F5F5BF5}"/>
              </a:ext>
            </a:extLst>
          </p:cNvPr>
          <p:cNvSpPr>
            <a:spLocks noGrp="1"/>
          </p:cNvSpPr>
          <p:nvPr>
            <p:ph type="ftr" sz="quarter" idx="3"/>
          </p:nvPr>
        </p:nvSpPr>
        <p:spPr>
          <a:xfrm rot="5400000">
            <a:off x="10541127" y="1408176"/>
            <a:ext cx="2770499" cy="365125"/>
          </a:xfrm>
        </p:spPr>
        <p:txBody>
          <a:bodyPr/>
          <a:lstStyle/>
          <a:p>
            <a:r>
              <a:rPr lang="en-US" dirty="0"/>
              <a:t>Project raffle</a:t>
            </a:r>
          </a:p>
        </p:txBody>
      </p:sp>
      <p:sp>
        <p:nvSpPr>
          <p:cNvPr id="12" name="Slide Number Placeholder 11">
            <a:extLst>
              <a:ext uri="{FF2B5EF4-FFF2-40B4-BE49-F238E27FC236}">
                <a16:creationId xmlns:a16="http://schemas.microsoft.com/office/drawing/2014/main" id="{312822BD-8CF7-4472-A607-0DD012817DB6}"/>
              </a:ext>
            </a:extLst>
          </p:cNvPr>
          <p:cNvSpPr>
            <a:spLocks noGrp="1"/>
          </p:cNvSpPr>
          <p:nvPr>
            <p:ph type="sldNum" sz="quarter" idx="4"/>
          </p:nvPr>
        </p:nvSpPr>
        <p:spPr>
          <a:xfrm>
            <a:off x="11519019" y="3164804"/>
            <a:ext cx="545911" cy="580029"/>
          </a:xfrm>
        </p:spPr>
        <p:txBody>
          <a:bodyPr/>
          <a:lstStyle/>
          <a:p>
            <a:fld id="{FEA145A6-660C-42A7-85AF-AF42E3C0A892}" type="slidenum">
              <a:rPr lang="en-US" smtClean="0"/>
              <a:pPr/>
              <a:t>6</a:t>
            </a:fld>
            <a:endParaRPr lang="en-US" dirty="0"/>
          </a:p>
        </p:txBody>
      </p:sp>
      <p:sp>
        <p:nvSpPr>
          <p:cNvPr id="42" name="Date Placeholder 41">
            <a:extLst>
              <a:ext uri="{FF2B5EF4-FFF2-40B4-BE49-F238E27FC236}">
                <a16:creationId xmlns:a16="http://schemas.microsoft.com/office/drawing/2014/main" id="{58C1F07E-94CC-45BF-8EE6-8CD7BD89CE54}"/>
              </a:ext>
            </a:extLst>
          </p:cNvPr>
          <p:cNvSpPr>
            <a:spLocks noGrp="1"/>
          </p:cNvSpPr>
          <p:nvPr>
            <p:ph type="dt" sz="half" idx="2"/>
          </p:nvPr>
        </p:nvSpPr>
        <p:spPr>
          <a:xfrm rot="5400000">
            <a:off x="10595991" y="5074920"/>
            <a:ext cx="2647667" cy="365125"/>
          </a:xfrm>
        </p:spPr>
        <p:txBody>
          <a:bodyPr/>
          <a:lstStyle/>
          <a:p>
            <a:r>
              <a:rPr lang="en-US" dirty="0"/>
              <a:t>June 12, 2023</a:t>
            </a:r>
          </a:p>
        </p:txBody>
      </p:sp>
    </p:spTree>
    <p:extLst>
      <p:ext uri="{BB962C8B-B14F-4D97-AF65-F5344CB8AC3E}">
        <p14:creationId xmlns:p14="http://schemas.microsoft.com/office/powerpoint/2010/main" val="2946034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EF1D37D-7D53-43D9-B054-3B3A36C7C4FF}"/>
              </a:ext>
            </a:extLst>
          </p:cNvPr>
          <p:cNvSpPr>
            <a:spLocks noGrp="1"/>
          </p:cNvSpPr>
          <p:nvPr>
            <p:ph type="title"/>
          </p:nvPr>
        </p:nvSpPr>
        <p:spPr>
          <a:xfrm>
            <a:off x="1026850" y="563671"/>
            <a:ext cx="4989629" cy="2387771"/>
          </a:xfrm>
        </p:spPr>
        <p:txBody>
          <a:bodyPr/>
          <a:lstStyle/>
          <a:p>
            <a:r>
              <a:rPr lang="en-US" dirty="0"/>
              <a:t>Thank you </a:t>
            </a:r>
          </a:p>
        </p:txBody>
      </p:sp>
      <p:sp>
        <p:nvSpPr>
          <p:cNvPr id="9" name="Text Placeholder 8">
            <a:extLst>
              <a:ext uri="{FF2B5EF4-FFF2-40B4-BE49-F238E27FC236}">
                <a16:creationId xmlns:a16="http://schemas.microsoft.com/office/drawing/2014/main" id="{54B54C36-E55C-4D10-96EB-21DBB6481D7E}"/>
              </a:ext>
            </a:extLst>
          </p:cNvPr>
          <p:cNvSpPr>
            <a:spLocks noGrp="1"/>
          </p:cNvSpPr>
          <p:nvPr>
            <p:ph type="body" sz="quarter" idx="12"/>
          </p:nvPr>
        </p:nvSpPr>
        <p:spPr>
          <a:xfrm>
            <a:off x="1026852" y="3531676"/>
            <a:ext cx="4989628" cy="1756576"/>
          </a:xfrm>
        </p:spPr>
        <p:txBody>
          <a:bodyPr>
            <a:normAutofit/>
          </a:bodyPr>
          <a:lstStyle/>
          <a:p>
            <a:r>
              <a:rPr lang="en-US" dirty="0"/>
              <a:t>Any questions?</a:t>
            </a:r>
          </a:p>
        </p:txBody>
      </p:sp>
      <p:sp>
        <p:nvSpPr>
          <p:cNvPr id="21" name="Footer Placeholder 20">
            <a:extLst>
              <a:ext uri="{FF2B5EF4-FFF2-40B4-BE49-F238E27FC236}">
                <a16:creationId xmlns:a16="http://schemas.microsoft.com/office/drawing/2014/main" id="{3C259BDD-35DF-471C-9AF0-858004861761}"/>
              </a:ext>
            </a:extLst>
          </p:cNvPr>
          <p:cNvSpPr>
            <a:spLocks noGrp="1"/>
          </p:cNvSpPr>
          <p:nvPr>
            <p:ph type="ftr" sz="quarter" idx="3"/>
          </p:nvPr>
        </p:nvSpPr>
        <p:spPr>
          <a:xfrm rot="5400000">
            <a:off x="10541127" y="1408176"/>
            <a:ext cx="2770499" cy="365125"/>
          </a:xfrm>
        </p:spPr>
        <p:txBody>
          <a:bodyPr/>
          <a:lstStyle/>
          <a:p>
            <a:r>
              <a:rPr lang="en-US" dirty="0"/>
              <a:t>Project raffle</a:t>
            </a:r>
          </a:p>
        </p:txBody>
      </p:sp>
      <p:sp>
        <p:nvSpPr>
          <p:cNvPr id="22" name="Slide Number Placeholder 21">
            <a:extLst>
              <a:ext uri="{FF2B5EF4-FFF2-40B4-BE49-F238E27FC236}">
                <a16:creationId xmlns:a16="http://schemas.microsoft.com/office/drawing/2014/main" id="{D185F1A6-517F-4333-A04B-A1833CCBA40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7</a:t>
            </a:fld>
            <a:endParaRPr lang="en-US" dirty="0"/>
          </a:p>
        </p:txBody>
      </p:sp>
      <p:sp>
        <p:nvSpPr>
          <p:cNvPr id="14" name="Date Placeholder 13">
            <a:extLst>
              <a:ext uri="{FF2B5EF4-FFF2-40B4-BE49-F238E27FC236}">
                <a16:creationId xmlns:a16="http://schemas.microsoft.com/office/drawing/2014/main" id="{A6332EFB-A5F4-469F-9C70-AB8197068B1A}"/>
              </a:ext>
            </a:extLst>
          </p:cNvPr>
          <p:cNvSpPr>
            <a:spLocks noGrp="1"/>
          </p:cNvSpPr>
          <p:nvPr>
            <p:ph type="dt" sz="half" idx="2"/>
          </p:nvPr>
        </p:nvSpPr>
        <p:spPr>
          <a:xfrm rot="5400000">
            <a:off x="10595991" y="5074920"/>
            <a:ext cx="2647667" cy="365125"/>
          </a:xfrm>
        </p:spPr>
        <p:txBody>
          <a:bodyPr/>
          <a:lstStyle/>
          <a:p>
            <a:r>
              <a:rPr lang="en-US" dirty="0"/>
              <a:t>June 12, 2023</a:t>
            </a:r>
          </a:p>
        </p:txBody>
      </p:sp>
    </p:spTree>
    <p:extLst>
      <p:ext uri="{BB962C8B-B14F-4D97-AF65-F5344CB8AC3E}">
        <p14:creationId xmlns:p14="http://schemas.microsoft.com/office/powerpoint/2010/main" val="2806944598"/>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istic Pitch Deck_TM56488565_Win32_JC_SL_v4" id="{6C16C3F5-3ABD-4B2B-B436-2E1E9CE9969F}" vid="{647D9492-9D63-44AA-8DEA-C98668FC47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1989D7-CF02-4DC5-9433-98B600ACA0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B8A4BC3-D1CE-4BB2-9C42-D67FD92C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C2B339A-BBCD-4BF4-A3FE-AE1F9B12F71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Futuristic pitch deck</Template>
  <TotalTime>105</TotalTime>
  <Words>373</Words>
  <Application>Microsoft Office PowerPoint</Application>
  <PresentationFormat>Widescreen</PresentationFormat>
  <Paragraphs>45</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Century Gothic Bold</vt:lpstr>
      <vt:lpstr>Courier New</vt:lpstr>
      <vt:lpstr>Daytona Pro Light</vt:lpstr>
      <vt:lpstr>Office Theme</vt:lpstr>
      <vt:lpstr>Project raffle</vt:lpstr>
      <vt:lpstr>PROJECT SUMMARY</vt:lpstr>
      <vt:lpstr>OUR APPROACH</vt:lpstr>
      <vt:lpstr>PowerPoint Presentation</vt:lpstr>
      <vt:lpstr>NEXT STEPS</vt:lpstr>
      <vt:lpstr>Summary</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Colin Cheesman</dc:creator>
  <cp:lastModifiedBy>Colin Cheesman</cp:lastModifiedBy>
  <cp:revision>11</cp:revision>
  <dcterms:created xsi:type="dcterms:W3CDTF">2023-05-31T23:40:35Z</dcterms:created>
  <dcterms:modified xsi:type="dcterms:W3CDTF">2023-06-13T00:12:06Z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